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90" r:id="rId5"/>
    <p:sldId id="288" r:id="rId6"/>
    <p:sldId id="289" r:id="rId7"/>
    <p:sldId id="293" r:id="rId8"/>
    <p:sldId id="287" r:id="rId9"/>
    <p:sldId id="294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515C7D6-66B3-2A35-AD8D-A362503E4D4D}" name="Kocher, Keith" initials="KK" userId="S::kkocher@med.umich.edu::91dbe2de-cc8d-43b5-bd73-cbbbdd4035eb" providerId="AD"/>
  <p188:author id="{6C2120F1-2F31-E96D-6DF4-02D6E49749BE}" name="Keith Kocher" initials="KK" userId="910282167914f991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icrosoft Office User" initials="Office [6]" lastIdx="1" clrIdx="6"/>
  <p:cmAuthor id="1" name="Hogikyan, Megan" initials="HM" lastIdx="2" clrIdx="0"/>
  <p:cmAuthor id="8" name="Microsoft Office User" initials="Office [7]" lastIdx="1" clrIdx="7"/>
  <p:cmAuthor id="2" name="Microsoft Office User" initials="Office" lastIdx="1" clrIdx="1"/>
  <p:cmAuthor id="9" name="Microsoft Office User" initials="Office [8]" lastIdx="1" clrIdx="8"/>
  <p:cmAuthor id="3" name="Microsoft Office User" initials="Office [2]" lastIdx="1" clrIdx="2"/>
  <p:cmAuthor id="10" name="Microsoft Office User" initials="MOU" lastIdx="1" clrIdx="9">
    <p:extLst>
      <p:ext uri="{19B8F6BF-5375-455C-9EA6-DF929625EA0E}">
        <p15:presenceInfo xmlns:p15="http://schemas.microsoft.com/office/powerpoint/2012/main" userId="Microsoft Office User" providerId="None"/>
      </p:ext>
    </p:extLst>
  </p:cmAuthor>
  <p:cmAuthor id="4" name="Microsoft Office User" initials="Office [3]" lastIdx="1" clrIdx="3"/>
  <p:cmAuthor id="5" name="Microsoft Office User" initials="Office [4]" lastIdx="1" clrIdx="4"/>
  <p:cmAuthor id="6" name="Microsoft Office User" initials="Office [5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736" autoAdjust="0"/>
    <p:restoredTop sz="94660"/>
  </p:normalViewPr>
  <p:slideViewPr>
    <p:cSldViewPr snapToGrid="0">
      <p:cViewPr varScale="1">
        <p:scale>
          <a:sx n="60" d="100"/>
          <a:sy n="60" d="100"/>
        </p:scale>
        <p:origin x="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gikyan, Megan" userId="833f3e05-e27c-4d4a-83a9-9aaa42e53e1d" providerId="ADAL" clId="{B507E2F1-076E-4D93-8CA2-75487FDACD2C}"/>
    <pc:docChg chg="modMainMaster">
      <pc:chgData name="Hogikyan, Megan" userId="833f3e05-e27c-4d4a-83a9-9aaa42e53e1d" providerId="ADAL" clId="{B507E2F1-076E-4D93-8CA2-75487FDACD2C}" dt="2023-06-09T14:30:49.126" v="1" actId="1036"/>
      <pc:docMkLst>
        <pc:docMk/>
      </pc:docMkLst>
      <pc:sldChg chg="delCm">
        <pc:chgData name="Hogikyan, Megan" userId="833f3e05-e27c-4d4a-83a9-9aaa42e53e1d" providerId="ADAL" clId="{B507E2F1-076E-4D93-8CA2-75487FDACD2C}" dt="2023-06-09T14:30:01.092" v="0"/>
        <pc:sldMkLst>
          <pc:docMk/>
          <pc:sldMk cId="187922520" sldId="28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Hogikyan, Megan" userId="833f3e05-e27c-4d4a-83a9-9aaa42e53e1d" providerId="ADAL" clId="{B507E2F1-076E-4D93-8CA2-75487FDACD2C}" dt="2023-06-09T14:30:01.092" v="0"/>
              <pc2:cmMkLst xmlns:pc2="http://schemas.microsoft.com/office/powerpoint/2019/9/main/command">
                <pc:docMk/>
                <pc:sldMk cId="187922520" sldId="287"/>
                <pc2:cmMk id="{F11BB630-5385-4012-B46C-DE3778233D53}"/>
              </pc2:cmMkLst>
            </pc226:cmChg>
          </p:ext>
        </pc:extLst>
      </pc:sldChg>
      <pc:sldMasterChg chg="modSp mod">
        <pc:chgData name="Hogikyan, Megan" userId="833f3e05-e27c-4d4a-83a9-9aaa42e53e1d" providerId="ADAL" clId="{B507E2F1-076E-4D93-8CA2-75487FDACD2C}" dt="2023-06-09T14:30:49.126" v="1" actId="1036"/>
        <pc:sldMasterMkLst>
          <pc:docMk/>
          <pc:sldMasterMk cId="1962549090" sldId="2147483648"/>
        </pc:sldMasterMkLst>
        <pc:spChg chg="mod">
          <ac:chgData name="Hogikyan, Megan" userId="833f3e05-e27c-4d4a-83a9-9aaa42e53e1d" providerId="ADAL" clId="{B507E2F1-076E-4D93-8CA2-75487FDACD2C}" dt="2023-06-09T14:30:49.126" v="1" actId="1036"/>
          <ac:spMkLst>
            <pc:docMk/>
            <pc:sldMasterMk cId="1962549090" sldId="2147483648"/>
            <ac:spMk id="8" creationId="{00000000-0000-0000-0000-000000000000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24421" y="52503"/>
            <a:ext cx="6649008" cy="682169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5332329" y="53495"/>
            <a:ext cx="6649008" cy="6809642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9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7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4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4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4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0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1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3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7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0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324421" y="52503"/>
            <a:ext cx="6649008" cy="682169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5332329" y="64128"/>
            <a:ext cx="6649008" cy="6809642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4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ep.org/by-medical-focus/mental-health-and-substanc-use-disorders/opioids" TargetMode="External"/><Relationship Id="rId7" Type="http://schemas.openxmlformats.org/officeDocument/2006/relationships/hyperlink" Target="https://nida.nih.gov/research-topics/addiction-science/words-matter-preferred-language-talking-about-addiction" TargetMode="External"/><Relationship Id="rId2" Type="http://schemas.openxmlformats.org/officeDocument/2006/relationships/hyperlink" Target="https://www.acep.org/siteassets/new-pdfs/policy-statements/naloxone-access-and-utilization-for-suspected-opioid-overdose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ichigan.gov/opioids/category-data" TargetMode="External"/><Relationship Id="rId5" Type="http://schemas.openxmlformats.org/officeDocument/2006/relationships/hyperlink" Target="https://www.cdc.gov/nchs/nvss/drug-overdose-deaths.htm" TargetMode="External"/><Relationship Id="rId4" Type="http://schemas.openxmlformats.org/officeDocument/2006/relationships/hyperlink" Target="https://www.cdc.gov/opioids/naloxon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luepartnerships.com/" TargetMode="External"/><Relationship Id="rId2" Type="http://schemas.openxmlformats.org/officeDocument/2006/relationships/hyperlink" Target="https://medicqi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ep.org/by-medical-focus/mental-health-and-substanc-use-disorders/opioids" TargetMode="External"/><Relationship Id="rId2" Type="http://schemas.openxmlformats.org/officeDocument/2006/relationships/hyperlink" Target="https://www.cdc.gov/nchs/nvss/drug-overdose-deaths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higan.gov/opioids/category-dat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ep.org/siteassets/new-pdfs/policy-statements/naloxone-access-and-utilization-for-suspected-opioid-overdoses.pdf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opioids/naloxone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nida.nih.gov/research-topics/addiction-science/words-matter-preferred-language-talking-about-addic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820" y="1753000"/>
            <a:ext cx="10504170" cy="20002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MEDIC-Endorsed Guidelines for Distribution of Naloxone to Patients at Risk of Overdose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5905" y="4427620"/>
            <a:ext cx="9144000" cy="516489"/>
          </a:xfrm>
        </p:spPr>
        <p:txBody>
          <a:bodyPr>
            <a:normAutofit lnSpcReduction="10000"/>
          </a:bodyPr>
          <a:lstStyle/>
          <a:p>
            <a:r>
              <a:rPr lang="en-US" sz="3200" i="1" dirty="0"/>
              <a:t>Supplemental Material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7" y="6417995"/>
            <a:ext cx="2341095" cy="3651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510345" y="6600556"/>
            <a:ext cx="1681655" cy="257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50" i="1" dirty="0"/>
              <a:t>Last updated: 6/7/2023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717930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71" y="-49694"/>
            <a:ext cx="4208979" cy="793241"/>
          </a:xfrm>
        </p:spPr>
        <p:txBody>
          <a:bodyPr>
            <a:normAutofit/>
          </a:bodyPr>
          <a:lstStyle/>
          <a:p>
            <a:r>
              <a:rPr lang="en-US" dirty="0"/>
              <a:t>Key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052" y="616227"/>
            <a:ext cx="11530781" cy="593492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dirty="0"/>
              <a:t>American College of Emergency Physicians, </a:t>
            </a:r>
            <a:r>
              <a:rPr lang="en-US" sz="1200" i="1" dirty="0"/>
              <a:t>Naloxone Access and Utilization for Suspected Opioid Overdoses. </a:t>
            </a:r>
            <a:r>
              <a:rPr lang="en-US" sz="1200" dirty="0"/>
              <a:t>Accessed June 2023: </a:t>
            </a:r>
            <a:r>
              <a:rPr lang="en-US" sz="1200" dirty="0">
                <a:hlinkClick r:id="rId2"/>
              </a:rPr>
              <a:t>https://www.acep.org/siteassets/new-pdfs/policy-statements/naloxone-access-and-utilization-for-suspected-opioid-overdoses.pdf</a:t>
            </a:r>
            <a:r>
              <a:rPr lang="en-US" sz="1200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dirty="0"/>
              <a:t>American College of Emergency Physicians, </a:t>
            </a:r>
            <a:r>
              <a:rPr lang="en-US" sz="1200" i="1" dirty="0"/>
              <a:t>Opioid Resources. </a:t>
            </a:r>
            <a:r>
              <a:rPr lang="en-US" sz="1200" dirty="0"/>
              <a:t>Accessed June 2023: </a:t>
            </a:r>
            <a:r>
              <a:rPr lang="en-US" sz="1200" dirty="0">
                <a:hlinkClick r:id="rId3"/>
              </a:rPr>
              <a:t>https://www.acep.org/by-medical-focus/mental-health-and-substanc-use-disorders/opioids</a:t>
            </a:r>
            <a:r>
              <a:rPr lang="en-US" sz="1200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dirty="0"/>
              <a:t>CDC, </a:t>
            </a:r>
            <a:r>
              <a:rPr lang="en-US" sz="1200" i="1" dirty="0"/>
              <a:t>Fact Sheet: Emergency Department, When to Offer Naloxone to Patients in the Emergency Department</a:t>
            </a:r>
            <a:r>
              <a:rPr lang="en-US" sz="1200" dirty="0"/>
              <a:t>. Accessed June 2023. </a:t>
            </a:r>
            <a:r>
              <a:rPr lang="en-US" sz="1200" dirty="0">
                <a:hlinkClick r:id="rId4"/>
              </a:rPr>
              <a:t>https://www.cdc.gov/opioids/naloxone/</a:t>
            </a:r>
            <a:r>
              <a:rPr lang="en-US" sz="1200" dirty="0"/>
              <a:t> </a:t>
            </a:r>
            <a:endParaRPr lang="pt-BR" sz="1200" b="0" i="0" dirty="0">
              <a:effectLst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dirty="0"/>
              <a:t>CDC, National Center for Health Statistics, </a:t>
            </a:r>
            <a:r>
              <a:rPr lang="en-US" sz="1200" i="1" dirty="0"/>
              <a:t>Drug Overdose Deaths. </a:t>
            </a:r>
            <a:r>
              <a:rPr lang="en-US" sz="1200" dirty="0"/>
              <a:t>Accessed June 2023: </a:t>
            </a:r>
            <a:r>
              <a:rPr lang="en-US" sz="1200" dirty="0">
                <a:hlinkClick r:id="rId5"/>
              </a:rPr>
              <a:t>https://www.cdc.gov/nchs/nvss/drug-overdose-deaths.htm</a:t>
            </a:r>
            <a:r>
              <a:rPr lang="en-US" sz="1200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dirty="0"/>
              <a:t>Chua K-P, </a:t>
            </a:r>
            <a:r>
              <a:rPr lang="en-US" sz="1200" i="1" dirty="0"/>
              <a:t>et al</a:t>
            </a:r>
            <a:r>
              <a:rPr lang="en-US" sz="1200" dirty="0"/>
              <a:t>. Naloxone and Buprenorphine Prescribing Following US Emergency Department Visits for Suspected Opioid Overdose: August 2019 to April 2021. </a:t>
            </a:r>
            <a:r>
              <a:rPr lang="en-US" sz="1200" i="1" dirty="0"/>
              <a:t>Annals of Emergency Medicine</a:t>
            </a:r>
            <a:r>
              <a:rPr lang="en-US" sz="1200" dirty="0"/>
              <a:t>, 2022;</a:t>
            </a:r>
            <a:r>
              <a:rPr lang="fr-FR" sz="1200" dirty="0"/>
              <a:t>79(3):225-236. </a:t>
            </a:r>
            <a:r>
              <a:rPr lang="fr-FR" sz="1200" dirty="0" err="1"/>
              <a:t>doi</a:t>
            </a:r>
            <a:r>
              <a:rPr lang="fr-FR" sz="1200" dirty="0"/>
              <a:t>: 10.1016/j.annemergmed.2021.10.005.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dirty="0"/>
              <a:t>Dora-Laskey A, </a:t>
            </a:r>
            <a:r>
              <a:rPr lang="en-US" sz="1200" i="1" dirty="0"/>
              <a:t>et al</a:t>
            </a:r>
            <a:r>
              <a:rPr lang="en-US" sz="1200" dirty="0"/>
              <a:t>. Piloting a statewide emergency department take-home naloxone program: improving the quality of care for patients at risk of opioid overdose. </a:t>
            </a:r>
            <a:r>
              <a:rPr lang="en-US" sz="1200" i="1" dirty="0"/>
              <a:t>Academic Emergency Medicine</a:t>
            </a:r>
            <a:r>
              <a:rPr lang="en-US" sz="1200" dirty="0"/>
              <a:t>. 2021:</a:t>
            </a:r>
            <a:r>
              <a:rPr lang="pt-BR" sz="1200" b="0" i="0" dirty="0">
                <a:effectLst/>
              </a:rPr>
              <a:t>29(4):442-455. doi: 10.1111/acem.14435. 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Eswaran V, </a:t>
            </a:r>
            <a:r>
              <a:rPr lang="en-US" sz="1200" b="0" i="1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et al</a:t>
            </a:r>
            <a:r>
              <a:rPr lang="en-US" sz="12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. Take-Home Naloxone Program Implementation: Lessons Learned from Seven Chicago-Area Hospitals. </a:t>
            </a:r>
            <a:r>
              <a:rPr lang="en-US" sz="1200" b="0" i="1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Annals of Emergency Medicine</a:t>
            </a:r>
            <a:r>
              <a:rPr lang="en-US" sz="12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, 2020;</a:t>
            </a:r>
            <a:r>
              <a:rPr lang="fr-FR" sz="12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76(3):318-327. </a:t>
            </a:r>
            <a:r>
              <a:rPr lang="fr-FR" sz="1200" b="0" i="0" u="none" strike="noStrike" cap="none" dirty="0" err="1">
                <a:solidFill>
                  <a:srgbClr val="000000"/>
                </a:solidFill>
                <a:ea typeface="Arial"/>
                <a:cs typeface="Arial"/>
                <a:sym typeface="Arial"/>
              </a:rPr>
              <a:t>doi</a:t>
            </a:r>
            <a:r>
              <a:rPr lang="fr-FR" sz="12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: 10.1016/j.annemergmed.2020.02.013.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Gunn AH</a:t>
            </a:r>
            <a:r>
              <a:rPr lang="en-US" sz="12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, </a:t>
            </a:r>
            <a:r>
              <a:rPr lang="en-US" sz="1200" b="0" i="1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et al</a:t>
            </a:r>
            <a:r>
              <a:rPr lang="en-US" sz="12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. The Emergency Department as an Opportunity for Naloxone Distribution. </a:t>
            </a:r>
            <a:r>
              <a:rPr lang="en-US" sz="1200" b="0" i="1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Western Journal of Emergency Medicine</a:t>
            </a:r>
            <a:r>
              <a:rPr lang="en-US" sz="12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, 2018; 19(6):1036-1042.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ea typeface="Arial"/>
                <a:cs typeface="Arial"/>
                <a:sym typeface="Arial"/>
              </a:rPr>
              <a:t>doi</a:t>
            </a:r>
            <a:r>
              <a:rPr lang="en-US" sz="12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: 10.5811/westjem.2018.8.38829.</a:t>
            </a:r>
            <a:endParaRPr lang="en-US" sz="1200" dirty="0">
              <a:sym typeface="Arial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200" dirty="0"/>
              <a:t>Kim HS, et al. </a:t>
            </a:r>
            <a:r>
              <a:rPr lang="en-US" sz="1200" dirty="0"/>
              <a:t>Unintentional Opioid Overdose Death Characteristics in Illinois Before and During the COVID-19 Era, 2017 to 2020. JAMA Health Forum, 2021;</a:t>
            </a:r>
            <a:r>
              <a:rPr lang="pt-BR" sz="1200" dirty="0"/>
              <a:t> 2(11):e213699. doi:10.1001/jamahealthforum.2021.3699.</a:t>
            </a:r>
            <a:endParaRPr lang="en-US" sz="12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dirty="0" err="1"/>
              <a:t>Langabeer</a:t>
            </a:r>
            <a:r>
              <a:rPr lang="en-US" sz="1200" dirty="0"/>
              <a:t> JR, </a:t>
            </a:r>
            <a:r>
              <a:rPr lang="en-US" sz="1200" i="1" dirty="0"/>
              <a:t>et al</a:t>
            </a:r>
            <a:r>
              <a:rPr lang="en-US" sz="1200" dirty="0"/>
              <a:t>. Prevalence and Charges of Opioid-Related Visits to US Emergency Departments. </a:t>
            </a:r>
            <a:r>
              <a:rPr lang="en-US" sz="1200" i="1" dirty="0"/>
              <a:t>Drug and Alcohol Dependence</a:t>
            </a:r>
            <a:r>
              <a:rPr lang="en-US" sz="1200" dirty="0"/>
              <a:t>, 2021;221:108568. </a:t>
            </a:r>
            <a:r>
              <a:rPr lang="pt-BR" sz="1200" b="0" i="0" dirty="0">
                <a:effectLst/>
              </a:rPr>
              <a:t>doi: 10.1016/j.drugalcdep.2021.108568.</a:t>
            </a:r>
            <a:r>
              <a:rPr lang="en-US" sz="1200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dirty="0"/>
              <a:t>Macias-Konstantopoulos W, </a:t>
            </a:r>
            <a:r>
              <a:rPr lang="en-US" sz="1200" i="1" dirty="0"/>
              <a:t>et al</a:t>
            </a:r>
            <a:r>
              <a:rPr lang="en-US" sz="1200" dirty="0"/>
              <a:t>. Between Emergency Department Visits: The Role of Harm Reduction Programs in Mitigating the Harms Associated With Injection Drug Use. </a:t>
            </a:r>
            <a:r>
              <a:rPr lang="en-US" sz="1200" i="1" dirty="0"/>
              <a:t>Annals of Emergency Medicine</a:t>
            </a:r>
            <a:r>
              <a:rPr lang="en-US" sz="1200" dirty="0"/>
              <a:t>, 2021;</a:t>
            </a:r>
            <a:r>
              <a:rPr lang="fr-FR" sz="1200" dirty="0"/>
              <a:t>77(5):479-492. </a:t>
            </a:r>
            <a:r>
              <a:rPr lang="fr-FR" sz="1200" dirty="0" err="1"/>
              <a:t>doi</a:t>
            </a:r>
            <a:r>
              <a:rPr lang="fr-FR" sz="1200" dirty="0"/>
              <a:t>: 10.1016/j.annemergmed.2020.11.008.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dirty="0"/>
              <a:t>Michigan State Government Opioid Resources, </a:t>
            </a:r>
            <a:r>
              <a:rPr lang="en-US" sz="1200" i="1" dirty="0"/>
              <a:t>Michigan Overdose Data to Action Dashboard. </a:t>
            </a:r>
            <a:r>
              <a:rPr lang="en-US" sz="1200" dirty="0"/>
              <a:t>Accessed June 2023: </a:t>
            </a:r>
            <a:r>
              <a:rPr lang="en-US" sz="1200" dirty="0">
                <a:hlinkClick r:id="rId6"/>
              </a:rPr>
              <a:t>https://www.michigan.gov/opioids/category-data</a:t>
            </a:r>
            <a:r>
              <a:rPr lang="en-US" sz="1200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dirty="0"/>
              <a:t>National Institute on Drug Abuse, </a:t>
            </a:r>
            <a:r>
              <a:rPr lang="en-US" sz="1200" i="1" dirty="0"/>
              <a:t>Words Matter: Terms to Use and Avoid When Talking About Addiction. </a:t>
            </a:r>
            <a:r>
              <a:rPr lang="en-US" sz="1200" dirty="0"/>
              <a:t>Accessed June 2023: </a:t>
            </a:r>
            <a:r>
              <a:rPr lang="en-US" sz="1200" dirty="0">
                <a:hlinkClick r:id="rId7"/>
              </a:rPr>
              <a:t>https://nida.nih.gov/research-topics/addiction-science/words-matter-preferred-language-talking-about-addiction</a:t>
            </a:r>
            <a:r>
              <a:rPr lang="en-US" sz="1200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cs typeface="Arial"/>
                <a:sym typeface="Arial"/>
              </a:rPr>
              <a:t>Samuels EA, </a:t>
            </a:r>
            <a:r>
              <a:rPr lang="en-US" sz="1200" i="1" dirty="0">
                <a:solidFill>
                  <a:srgbClr val="000000"/>
                </a:solidFill>
                <a:cs typeface="Arial"/>
                <a:sym typeface="Arial"/>
              </a:rPr>
              <a:t>et al</a:t>
            </a:r>
            <a:r>
              <a:rPr lang="en-US" sz="1200" dirty="0">
                <a:solidFill>
                  <a:srgbClr val="000000"/>
                </a:solidFill>
                <a:cs typeface="Arial"/>
                <a:sym typeface="Arial"/>
              </a:rPr>
              <a:t>. Adoption and Utilization of an Emergency Department Naloxone Distribution and Peer Recovery Coach Consultation Program. </a:t>
            </a:r>
            <a:r>
              <a:rPr lang="en-US" sz="1200" i="1" dirty="0">
                <a:solidFill>
                  <a:srgbClr val="000000"/>
                </a:solidFill>
                <a:cs typeface="Arial"/>
                <a:sym typeface="Arial"/>
              </a:rPr>
              <a:t>Academic Emergency Medicine</a:t>
            </a:r>
            <a:r>
              <a:rPr lang="en-US" sz="1200" dirty="0">
                <a:solidFill>
                  <a:srgbClr val="000000"/>
                </a:solidFill>
                <a:cs typeface="Arial"/>
                <a:sym typeface="Arial"/>
              </a:rPr>
              <a:t>, 2019; </a:t>
            </a:r>
            <a:r>
              <a:rPr lang="pt-BR" sz="1200" dirty="0">
                <a:solidFill>
                  <a:srgbClr val="000000"/>
                </a:solidFill>
                <a:cs typeface="Arial"/>
                <a:sym typeface="Arial"/>
              </a:rPr>
              <a:t>26(2):160-173. doi: 10.1111/acem.13545.</a:t>
            </a:r>
            <a:endParaRPr lang="en-US" sz="12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dirty="0"/>
              <a:t>Wally AY, </a:t>
            </a:r>
            <a:r>
              <a:rPr lang="en-US" sz="1200" i="1" dirty="0"/>
              <a:t>et al</a:t>
            </a:r>
            <a:r>
              <a:rPr lang="en-US" sz="1200" dirty="0"/>
              <a:t>. Opioid Overdose Rates and Implementation of Overdose Education and Nasal Naloxone Distribution in Massachusetts: Interrupted Time Series Analysis. </a:t>
            </a:r>
            <a:r>
              <a:rPr lang="en-US" sz="1200" i="1" dirty="0"/>
              <a:t>BMJ</a:t>
            </a:r>
            <a:r>
              <a:rPr lang="en-US" sz="1200" dirty="0"/>
              <a:t>, 2013;</a:t>
            </a:r>
            <a:r>
              <a:rPr lang="fr-FR" sz="1200" dirty="0"/>
              <a:t> 346:f174. </a:t>
            </a:r>
            <a:r>
              <a:rPr lang="fr-FR" sz="1200" dirty="0" err="1"/>
              <a:t>doi</a:t>
            </a:r>
            <a:r>
              <a:rPr lang="fr-FR" sz="1200" dirty="0"/>
              <a:t>: 10.1136/bmj.f174.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200" dirty="0"/>
              <a:t>Weiner SG, </a:t>
            </a:r>
            <a:r>
              <a:rPr lang="en-US" sz="1200" i="1" dirty="0"/>
              <a:t>et al</a:t>
            </a:r>
            <a:r>
              <a:rPr lang="en-US" sz="1200" dirty="0"/>
              <a:t>. One-Year Mortality of Patients After Emergency Department Treatment for Nonfatal Opioid Overdose. </a:t>
            </a:r>
            <a:r>
              <a:rPr lang="en-US" sz="1200" i="1" dirty="0"/>
              <a:t>Annals of Emergency Medicine</a:t>
            </a:r>
            <a:r>
              <a:rPr lang="en-US" sz="1200" dirty="0"/>
              <a:t>, 2020;</a:t>
            </a:r>
            <a:r>
              <a:rPr lang="fr-FR" sz="1200" dirty="0"/>
              <a:t>75(1):13-17. </a:t>
            </a:r>
            <a:r>
              <a:rPr lang="fr-FR" sz="1200" dirty="0" err="1"/>
              <a:t>doi</a:t>
            </a:r>
            <a:r>
              <a:rPr lang="fr-FR" sz="1200" dirty="0"/>
              <a:t>: 10.1016/j.annemergmed.2019.04.020.</a:t>
            </a:r>
          </a:p>
        </p:txBody>
      </p:sp>
    </p:spTree>
    <p:extLst>
      <p:ext uri="{BB962C8B-B14F-4D97-AF65-F5344CB8AC3E}">
        <p14:creationId xmlns:p14="http://schemas.microsoft.com/office/powerpoint/2010/main" val="2810886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453"/>
            <a:ext cx="10515600" cy="949325"/>
          </a:xfrm>
        </p:spPr>
        <p:txBody>
          <a:bodyPr/>
          <a:lstStyle/>
          <a:p>
            <a:r>
              <a:rPr lang="en-US" dirty="0"/>
              <a:t>What is MEDIC?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5029199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hlinkClick r:id="rId2"/>
              </a:rPr>
              <a:t>Michigan Emergency Department Improvement Collaborative (MEDIC)</a:t>
            </a:r>
            <a:r>
              <a:rPr lang="en-US" dirty="0"/>
              <a:t> was launched in 2015 as an emergency physician-led quality improvement Collaborative comprised of hospitals across Michigan.</a:t>
            </a:r>
          </a:p>
          <a:p>
            <a:r>
              <a:rPr lang="en-US" dirty="0"/>
              <a:t>MEDIC partners with emergency physicians who work together to collect and analyze data, identify best practices based on medical evidence, and improve collective performance.</a:t>
            </a:r>
          </a:p>
          <a:p>
            <a:r>
              <a:rPr lang="en-US" dirty="0"/>
              <a:t>Participating EDs submit data to a clinical registry maintained by the MEDIC Coordinating Center.</a:t>
            </a:r>
          </a:p>
          <a:p>
            <a:r>
              <a:rPr lang="en-US" dirty="0"/>
              <a:t>Support for MEDIC is provided by Blue Cross Blue Shield of Michigan and Blue Care Network within the </a:t>
            </a:r>
            <a:r>
              <a:rPr lang="en-US" dirty="0">
                <a:hlinkClick r:id="rId3"/>
              </a:rPr>
              <a:t>BCBSM Value Partnerships </a:t>
            </a:r>
            <a:r>
              <a:rPr lang="en-US" dirty="0"/>
              <a:t>program.</a:t>
            </a:r>
          </a:p>
        </p:txBody>
      </p:sp>
    </p:spTree>
    <p:extLst>
      <p:ext uri="{BB962C8B-B14F-4D97-AF65-F5344CB8AC3E}">
        <p14:creationId xmlns:p14="http://schemas.microsoft.com/office/powerpoint/2010/main" val="1922502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447" y="169917"/>
            <a:ext cx="11209106" cy="1325563"/>
          </a:xfrm>
        </p:spPr>
        <p:txBody>
          <a:bodyPr>
            <a:normAutofit/>
          </a:bodyPr>
          <a:lstStyle/>
          <a:p>
            <a:r>
              <a:rPr lang="en-US" i="1" dirty="0"/>
              <a:t>Why quality improvement for the ED care of patients with opioid use disorder?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0880"/>
            <a:ext cx="10515600" cy="435133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212121"/>
                </a:solidFill>
                <a:latin typeface="BlinkMacSystemFont"/>
              </a:rPr>
              <a:t>Opioids have killed more than 1 million people since 2000</a:t>
            </a:r>
            <a:r>
              <a:rPr lang="en-US" baseline="30000" dirty="0">
                <a:solidFill>
                  <a:srgbClr val="212121"/>
                </a:solidFill>
                <a:latin typeface="BlinkMacSystemFont"/>
              </a:rPr>
              <a:t>1</a:t>
            </a:r>
          </a:p>
          <a:p>
            <a:pPr>
              <a:spcAft>
                <a:spcPts val="600"/>
              </a:spcAft>
            </a:pPr>
            <a:r>
              <a:rPr lang="en-US" dirty="0"/>
              <a:t>EDs are key access points to the health system</a:t>
            </a:r>
          </a:p>
          <a:p>
            <a:pPr lvl="1">
              <a:spcAft>
                <a:spcPts val="600"/>
              </a:spcAft>
            </a:pPr>
            <a:r>
              <a:rPr lang="en-US" i="1" dirty="0"/>
              <a:t>1 out of every 80 ED visits were related to opioids</a:t>
            </a:r>
            <a:r>
              <a:rPr lang="en-US" i="1" baseline="30000" dirty="0"/>
              <a:t>2</a:t>
            </a:r>
          </a:p>
          <a:p>
            <a:pPr lvl="2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i="1" dirty="0"/>
              <a:t>27.5% for overdose</a:t>
            </a:r>
          </a:p>
          <a:p>
            <a:pPr lvl="1">
              <a:spcAft>
                <a:spcPts val="1200"/>
              </a:spcAft>
            </a:pPr>
            <a:r>
              <a:rPr lang="en-US" i="1" dirty="0"/>
              <a:t>These visits represent about $5 billion in medical care bills annually in the ED</a:t>
            </a:r>
            <a:r>
              <a:rPr lang="en-US" i="1" baseline="30000" dirty="0"/>
              <a:t>2</a:t>
            </a:r>
          </a:p>
          <a:p>
            <a:pPr>
              <a:spcBef>
                <a:spcPts val="1200"/>
              </a:spcBef>
            </a:pPr>
            <a:r>
              <a:rPr lang="en-US" b="0" i="1" dirty="0">
                <a:solidFill>
                  <a:srgbClr val="212121"/>
                </a:solidFill>
                <a:effectLst/>
                <a:latin typeface="BlinkMacSystemFont"/>
              </a:rPr>
              <a:t>“Every day emergency physicians see the devastating consequences of the opioid epidemic.”</a:t>
            </a:r>
            <a:r>
              <a:rPr lang="en-US" b="0" i="1" baseline="30000" dirty="0">
                <a:solidFill>
                  <a:srgbClr val="212121"/>
                </a:solidFill>
                <a:effectLst/>
                <a:latin typeface="BlinkMacSystemFont"/>
              </a:rPr>
              <a:t>3</a:t>
            </a:r>
          </a:p>
          <a:p>
            <a:pPr>
              <a:spcBef>
                <a:spcPts val="1200"/>
              </a:spcBef>
            </a:pPr>
            <a:endParaRPr lang="en-US" baseline="300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8810" y="5519743"/>
            <a:ext cx="10604990" cy="118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aseline="30000" dirty="0"/>
              <a:t>1</a:t>
            </a:r>
            <a:r>
              <a:rPr lang="en-US" sz="1200" dirty="0"/>
              <a:t>CDC, National Center for Health Statistics, </a:t>
            </a:r>
            <a:r>
              <a:rPr lang="en-US" sz="1200" i="1" dirty="0"/>
              <a:t>Drug Overdose Deaths. </a:t>
            </a:r>
            <a:r>
              <a:rPr lang="en-US" sz="1200" dirty="0"/>
              <a:t>Accessed June 2023: </a:t>
            </a:r>
            <a:r>
              <a:rPr lang="en-US" sz="1200" dirty="0">
                <a:hlinkClick r:id="rId2"/>
              </a:rPr>
              <a:t>https://www.cdc.gov/nchs/nvss/drug-overdose-deaths.htm</a:t>
            </a:r>
            <a:r>
              <a:rPr lang="en-US" sz="1200" dirty="0"/>
              <a:t> </a:t>
            </a:r>
          </a:p>
          <a:p>
            <a:pPr>
              <a:lnSpc>
                <a:spcPct val="120000"/>
              </a:lnSpc>
            </a:pPr>
            <a:r>
              <a:rPr lang="en-US" sz="1200" baseline="30000" dirty="0"/>
              <a:t>2</a:t>
            </a:r>
            <a:r>
              <a:rPr lang="en-US" sz="1200" dirty="0"/>
              <a:t>Langabeer JR, </a:t>
            </a:r>
            <a:r>
              <a:rPr lang="en-US" sz="1200" i="1" dirty="0"/>
              <a:t>et al</a:t>
            </a:r>
            <a:r>
              <a:rPr lang="en-US" sz="1200" dirty="0"/>
              <a:t>. Prevalence and Charges of Opioid-Related Visits to US Emergency Departments. </a:t>
            </a:r>
            <a:r>
              <a:rPr lang="en-US" sz="1200" i="1" dirty="0"/>
              <a:t>Drug and Alcohol Dependence</a:t>
            </a:r>
            <a:r>
              <a:rPr lang="en-US" sz="1200" dirty="0"/>
              <a:t>, 2021;221:108568. </a:t>
            </a:r>
            <a:r>
              <a:rPr lang="pt-BR" sz="1200" b="0" i="0" dirty="0">
                <a:effectLst/>
                <a:latin typeface="BlinkMacSystemFont"/>
              </a:rPr>
              <a:t>doi: 10.1016/j.drugalcdep.2021.108568.</a:t>
            </a:r>
            <a:r>
              <a:rPr lang="en-US" sz="1200" dirty="0"/>
              <a:t> </a:t>
            </a:r>
          </a:p>
          <a:p>
            <a:pPr>
              <a:lnSpc>
                <a:spcPct val="120000"/>
              </a:lnSpc>
            </a:pPr>
            <a:r>
              <a:rPr lang="en-US" sz="1200" baseline="30000" dirty="0"/>
              <a:t>3</a:t>
            </a:r>
            <a:r>
              <a:rPr lang="en-US" sz="1200" dirty="0"/>
              <a:t>American College of Emergency Physicians, </a:t>
            </a:r>
            <a:r>
              <a:rPr lang="en-US" sz="1200" i="1" dirty="0"/>
              <a:t>Opioid Resources. </a:t>
            </a:r>
            <a:r>
              <a:rPr lang="en-US" sz="1200" dirty="0"/>
              <a:t>Accessed June 2023: </a:t>
            </a:r>
            <a:r>
              <a:rPr lang="en-US" sz="1200" dirty="0">
                <a:hlinkClick r:id="rId3"/>
              </a:rPr>
              <a:t>https://www.acep.org/by-medical-focus/mental-health-and-substanc-use-disorders/opioids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9642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447" y="169917"/>
            <a:ext cx="11209106" cy="1325563"/>
          </a:xfrm>
        </p:spPr>
        <p:txBody>
          <a:bodyPr>
            <a:normAutofit/>
          </a:bodyPr>
          <a:lstStyle/>
          <a:p>
            <a:r>
              <a:rPr lang="en-US" i="1" dirty="0"/>
              <a:t>What is the impact of the opioid epidemic on the state of Michigan?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0880"/>
            <a:ext cx="10515600" cy="435133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&gt;3,000 Michiganders died from an overdose in 2021</a:t>
            </a:r>
          </a:p>
          <a:p>
            <a:pPr lvl="1">
              <a:spcAft>
                <a:spcPts val="600"/>
              </a:spcAft>
            </a:pPr>
            <a:r>
              <a:rPr lang="en-US" i="1" dirty="0"/>
              <a:t>More than twice as many Michiganders died from overdose than from motor vehicles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&gt;31,000 Michiganders experienced an ED visit for a non-fatal overdose in 2021</a:t>
            </a:r>
          </a:p>
        </p:txBody>
      </p:sp>
      <p:sp>
        <p:nvSpPr>
          <p:cNvPr id="4" name="Rectangle 3"/>
          <p:cNvSpPr/>
          <p:nvPr/>
        </p:nvSpPr>
        <p:spPr>
          <a:xfrm>
            <a:off x="748810" y="6114641"/>
            <a:ext cx="10604990" cy="29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/>
              <a:t>Michigan State Government Opioid Resources, </a:t>
            </a:r>
            <a:r>
              <a:rPr lang="en-US" sz="1200" i="1" dirty="0"/>
              <a:t>Michigan Overdose Data to Action Dashboard. </a:t>
            </a:r>
            <a:r>
              <a:rPr lang="en-US" sz="1200" dirty="0"/>
              <a:t>Accessed June 2023: </a:t>
            </a:r>
            <a:r>
              <a:rPr lang="en-US" sz="1200" dirty="0">
                <a:hlinkClick r:id="rId2"/>
              </a:rPr>
              <a:t>https://www.michigan.gov/opioids/category-data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876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447" y="169917"/>
            <a:ext cx="11209106" cy="1325563"/>
          </a:xfrm>
        </p:spPr>
        <p:txBody>
          <a:bodyPr>
            <a:normAutofit/>
          </a:bodyPr>
          <a:lstStyle/>
          <a:p>
            <a:pPr algn="l"/>
            <a:r>
              <a:rPr lang="en-US" sz="4400" i="1" dirty="0">
                <a:latin typeface="+mj-lt"/>
              </a:rPr>
              <a:t>What is harm reduction and why should we implement this approach for opioids in the ED</a:t>
            </a:r>
            <a:r>
              <a:rPr lang="en-US" sz="4400" dirty="0">
                <a:latin typeface="+mj-lt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09530"/>
            <a:ext cx="10959549" cy="450268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Harm reduction is a public health approach that aims to reduce the harms associated with a health risk behavior</a:t>
            </a:r>
            <a:r>
              <a:rPr lang="en-US" baseline="30000" dirty="0"/>
              <a:t>1</a:t>
            </a:r>
            <a:endParaRPr lang="en-US" sz="1100" baseline="30000" dirty="0"/>
          </a:p>
          <a:p>
            <a:pPr>
              <a:spcBef>
                <a:spcPts val="1200"/>
              </a:spcBef>
            </a:pPr>
            <a:r>
              <a:rPr lang="en-US" b="0" dirty="0">
                <a:solidFill>
                  <a:srgbClr val="212121"/>
                </a:solidFill>
                <a:effectLst/>
                <a:latin typeface="BlinkMacSystemFont"/>
              </a:rPr>
              <a:t>EDs can identify people at risk for overdose, intervene to reduce future harm, and remove barriers for treatment and recovery support</a:t>
            </a:r>
          </a:p>
          <a:p>
            <a:pPr lvl="1">
              <a:spcBef>
                <a:spcPts val="1200"/>
              </a:spcBef>
            </a:pPr>
            <a:r>
              <a:rPr lang="en-US" i="1" dirty="0">
                <a:solidFill>
                  <a:srgbClr val="212121"/>
                </a:solidFill>
                <a:latin typeface="BlinkMacSystemFont"/>
              </a:rPr>
              <a:t>Naloxone, or Narcan, the opioid reversal agent, is an important harm reduction intervention for opioids</a:t>
            </a:r>
          </a:p>
          <a:p>
            <a:pPr lvl="1">
              <a:spcBef>
                <a:spcPts val="1200"/>
              </a:spcBef>
            </a:pPr>
            <a:r>
              <a:rPr lang="en-US" i="1" dirty="0">
                <a:solidFill>
                  <a:srgbClr val="212121"/>
                </a:solidFill>
                <a:latin typeface="BlinkMacSystemFont"/>
              </a:rPr>
              <a:t>The naloxone prescribing rate (7.4%) after ED visits for nonfatal overdose was substantially lower than the epinephrine prescribing rate (48.9%) after ED visits for anaphylaxis</a:t>
            </a:r>
          </a:p>
        </p:txBody>
      </p:sp>
      <p:sp>
        <p:nvSpPr>
          <p:cNvPr id="4" name="Rectangle 3"/>
          <p:cNvSpPr/>
          <p:nvPr/>
        </p:nvSpPr>
        <p:spPr>
          <a:xfrm>
            <a:off x="748811" y="5766994"/>
            <a:ext cx="10604990" cy="963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aseline="30000" dirty="0"/>
              <a:t>1</a:t>
            </a:r>
            <a:r>
              <a:rPr lang="en-US" sz="1200" dirty="0"/>
              <a:t>Macias-Konstantopoulos W, </a:t>
            </a:r>
            <a:r>
              <a:rPr lang="en-US" sz="1200" i="1" dirty="0"/>
              <a:t>et al</a:t>
            </a:r>
            <a:r>
              <a:rPr lang="en-US" sz="1200" dirty="0"/>
              <a:t>. Between Emergency Department Visits: The Role of Harm Reduction Programs in Mitigating the Harms Associated With Injection Drug Use. </a:t>
            </a:r>
            <a:r>
              <a:rPr lang="en-US" sz="1200" i="1" dirty="0"/>
              <a:t>Annals of Emergency Medicine</a:t>
            </a:r>
            <a:r>
              <a:rPr lang="en-US" sz="1200" dirty="0"/>
              <a:t>, 2021;</a:t>
            </a:r>
            <a:r>
              <a:rPr lang="fr-FR" sz="1200" dirty="0"/>
              <a:t>77(5):479-492. </a:t>
            </a:r>
            <a:r>
              <a:rPr lang="fr-FR" sz="1200" dirty="0" err="1"/>
              <a:t>doi</a:t>
            </a:r>
            <a:r>
              <a:rPr lang="fr-FR" sz="1200" dirty="0"/>
              <a:t>: 10.1016/j.annemergmed.2020.11.008.</a:t>
            </a:r>
          </a:p>
          <a:p>
            <a:pPr>
              <a:lnSpc>
                <a:spcPct val="120000"/>
              </a:lnSpc>
            </a:pPr>
            <a:r>
              <a:rPr lang="en-US" sz="1200" baseline="30000" dirty="0"/>
              <a:t>2</a:t>
            </a:r>
            <a:r>
              <a:rPr lang="en-US" sz="1200" dirty="0"/>
              <a:t>Chua K-P, </a:t>
            </a:r>
            <a:r>
              <a:rPr lang="en-US" sz="1200" i="1" dirty="0"/>
              <a:t>et al</a:t>
            </a:r>
            <a:r>
              <a:rPr lang="en-US" sz="1200" dirty="0"/>
              <a:t>. Naloxone and Buprenorphine Prescribing Following US Emergency Department Visits for Suspected Opioid Overdose: August 2019 to April 2021. </a:t>
            </a:r>
            <a:r>
              <a:rPr lang="en-US" sz="1200" i="1" dirty="0"/>
              <a:t>Annals of Emergency Medicine</a:t>
            </a:r>
            <a:r>
              <a:rPr lang="en-US" sz="1200" dirty="0"/>
              <a:t>, 2022;</a:t>
            </a:r>
            <a:r>
              <a:rPr lang="fr-FR" sz="1200" dirty="0"/>
              <a:t>79(3):225-236. </a:t>
            </a:r>
            <a:r>
              <a:rPr lang="fr-FR" sz="1200" dirty="0" err="1"/>
              <a:t>doi</a:t>
            </a:r>
            <a:r>
              <a:rPr lang="fr-FR" sz="1200" dirty="0"/>
              <a:t>: 10.1016/j.annemergmed.2021.10.005.</a:t>
            </a:r>
          </a:p>
        </p:txBody>
      </p:sp>
    </p:spTree>
    <p:extLst>
      <p:ext uri="{BB962C8B-B14F-4D97-AF65-F5344CB8AC3E}">
        <p14:creationId xmlns:p14="http://schemas.microsoft.com/office/powerpoint/2010/main" val="2806830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91447" y="70520"/>
            <a:ext cx="11015192" cy="1273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i="1" dirty="0">
                <a:latin typeface="+mj-lt"/>
              </a:rPr>
              <a:t>Why should we implement naloxone distribution for harm reduction in the ED</a:t>
            </a:r>
            <a:r>
              <a:rPr lang="en-US" sz="4400" dirty="0">
                <a:latin typeface="+mj-lt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825792" y="1516318"/>
            <a:ext cx="103909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GOAL</a:t>
            </a:r>
          </a:p>
        </p:txBody>
      </p:sp>
      <p:sp>
        <p:nvSpPr>
          <p:cNvPr id="7" name="Rectangle 6"/>
          <p:cNvSpPr/>
          <p:nvPr/>
        </p:nvSpPr>
        <p:spPr>
          <a:xfrm>
            <a:off x="168979" y="3186399"/>
            <a:ext cx="1695905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RATIONALE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66711" y="5605773"/>
            <a:ext cx="1698173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LITERATURE</a:t>
            </a:r>
          </a:p>
        </p:txBody>
      </p:sp>
      <p:sp>
        <p:nvSpPr>
          <p:cNvPr id="9" name="Rectangle 8"/>
          <p:cNvSpPr/>
          <p:nvPr/>
        </p:nvSpPr>
        <p:spPr>
          <a:xfrm>
            <a:off x="2098732" y="4962833"/>
            <a:ext cx="9867981" cy="1850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aseline="30000" dirty="0"/>
              <a:t>1</a:t>
            </a:r>
            <a:r>
              <a:rPr lang="en-US" sz="1200" dirty="0"/>
              <a:t>Weiner SG, </a:t>
            </a:r>
            <a:r>
              <a:rPr lang="en-US" sz="1200" i="1" dirty="0"/>
              <a:t>et al</a:t>
            </a:r>
            <a:r>
              <a:rPr lang="en-US" sz="1200" dirty="0"/>
              <a:t>. One-Year Mortality of Patients After Emergency Department Treatment for Nonfatal Opioid Overdose. </a:t>
            </a:r>
            <a:r>
              <a:rPr lang="en-US" sz="1200" i="1" dirty="0"/>
              <a:t>Annals of Emergency Medicine</a:t>
            </a:r>
            <a:r>
              <a:rPr lang="en-US" sz="1200" dirty="0"/>
              <a:t>, 2020;</a:t>
            </a:r>
            <a:r>
              <a:rPr lang="fr-FR" sz="1200" dirty="0"/>
              <a:t>75(1):13-17. </a:t>
            </a:r>
            <a:r>
              <a:rPr lang="fr-FR" sz="1200" dirty="0" err="1"/>
              <a:t>doi</a:t>
            </a:r>
            <a:r>
              <a:rPr lang="fr-FR" sz="1200" dirty="0"/>
              <a:t>: 10.1016/j.annemergmed.2019.04.020.</a:t>
            </a:r>
          </a:p>
          <a:p>
            <a:pPr>
              <a:lnSpc>
                <a:spcPct val="120000"/>
              </a:lnSpc>
            </a:pPr>
            <a:r>
              <a:rPr lang="en-US" sz="1200" baseline="30000" dirty="0"/>
              <a:t>2</a:t>
            </a:r>
            <a:r>
              <a:rPr lang="en-US" sz="1200" dirty="0"/>
              <a:t>Wally AY, </a:t>
            </a:r>
            <a:r>
              <a:rPr lang="en-US" sz="1200" i="1" dirty="0"/>
              <a:t>et al</a:t>
            </a:r>
            <a:r>
              <a:rPr lang="en-US" sz="1200" dirty="0"/>
              <a:t>. Opioid Overdose Rates and Implementation of Overdose Education and Nasal Naloxone Distribution in Massachusetts: Interrupted Time Series Analysis. </a:t>
            </a:r>
            <a:r>
              <a:rPr lang="en-US" sz="1200" i="1" dirty="0"/>
              <a:t>BMJ</a:t>
            </a:r>
            <a:r>
              <a:rPr lang="en-US" sz="1200" dirty="0"/>
              <a:t>, 2013;</a:t>
            </a:r>
            <a:r>
              <a:rPr lang="fr-FR" sz="1200" dirty="0"/>
              <a:t> 346:f174. </a:t>
            </a:r>
            <a:r>
              <a:rPr lang="fr-FR" sz="1200" dirty="0" err="1"/>
              <a:t>doi</a:t>
            </a:r>
            <a:r>
              <a:rPr lang="fr-FR" sz="1200" dirty="0"/>
              <a:t>: 10.1136/bmj.f174.</a:t>
            </a:r>
          </a:p>
          <a:p>
            <a:pPr>
              <a:lnSpc>
                <a:spcPct val="120000"/>
              </a:lnSpc>
            </a:pPr>
            <a:r>
              <a:rPr lang="fr-FR" sz="1200" baseline="30000" dirty="0"/>
              <a:t>3</a:t>
            </a:r>
            <a:r>
              <a:rPr lang="fr-FR" sz="1200" dirty="0"/>
              <a:t>Kim HS, et al. </a:t>
            </a:r>
            <a:r>
              <a:rPr lang="en-US" sz="1200" dirty="0"/>
              <a:t>Unintentional Opioid Overdose Death Characteristics in Illinois Before and During the COVID-19 Era, 2017 to 2020. JAMA Health Forum, 2021;</a:t>
            </a:r>
            <a:r>
              <a:rPr lang="pt-BR" sz="1200" dirty="0"/>
              <a:t> 2(11):e213699. doi:10.1001/jamahealthforum.2021.3699.</a:t>
            </a:r>
          </a:p>
          <a:p>
            <a:pPr>
              <a:lnSpc>
                <a:spcPct val="120000"/>
              </a:lnSpc>
            </a:pPr>
            <a:r>
              <a:rPr lang="en-US" sz="1200" baseline="30000" dirty="0"/>
              <a:t>4</a:t>
            </a:r>
            <a:r>
              <a:rPr lang="en-US" sz="1200" dirty="0"/>
              <a:t>American College of Emergency Physicians, </a:t>
            </a:r>
            <a:r>
              <a:rPr lang="en-US" sz="1200" i="1" dirty="0"/>
              <a:t>Naloxone Access and Utilization for Suspected Opioid Overdoses. </a:t>
            </a:r>
            <a:r>
              <a:rPr lang="en-US" sz="1200" dirty="0"/>
              <a:t>Accessed June 2023: </a:t>
            </a:r>
            <a:r>
              <a:rPr lang="en-US" sz="1200" dirty="0">
                <a:hlinkClick r:id="rId2"/>
              </a:rPr>
              <a:t>https://www.acep.org/siteassets/new-pdfs/policy-statements/naloxone-access-and-utilization-for-suspected-opioid-overdoses.pdf</a:t>
            </a:r>
            <a:r>
              <a:rPr lang="en-US" sz="1200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98732" y="1423984"/>
            <a:ext cx="95996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212121"/>
                </a:solidFill>
                <a:latin typeface="BlinkMacSystemFont"/>
              </a:rPr>
              <a:t>ED distribution of point-of-care naloxone is the gold standard for eliminating barriers to access to this life-saving medication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98731" y="2208584"/>
            <a:ext cx="9720373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Patients discharged from the ED after a nonfatal opioid overdose have a high short-term mortality risk</a:t>
            </a:r>
            <a:r>
              <a:rPr lang="en-US" baseline="30000" dirty="0"/>
              <a:t>1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212121"/>
                </a:solidFill>
                <a:effectLst/>
                <a:latin typeface="BlinkMacSystemFont"/>
              </a:rPr>
              <a:t>1.1% died within 1 month, 5.5% died within 1 year</a:t>
            </a:r>
            <a:endParaRPr lang="en-US" i="1" baseline="30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123404-7C3D-4580-6674-205CB71712AE}"/>
              </a:ext>
            </a:extLst>
          </p:cNvPr>
          <p:cNvSpPr/>
          <p:nvPr/>
        </p:nvSpPr>
        <p:spPr>
          <a:xfrm>
            <a:off x="2098732" y="2971930"/>
            <a:ext cx="97203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Strong correlation between ↑ availability of naloxone in a community and </a:t>
            </a:r>
            <a:r>
              <a:rPr lang="en-US" sz="1800" dirty="0">
                <a:latin typeface="Calibri" panose="020F0502020204030204" pitchFamily="34" charset="0"/>
              </a:rPr>
              <a:t>↓</a:t>
            </a:r>
            <a:r>
              <a:rPr lang="en-US" dirty="0"/>
              <a:t> opioid overdose deaths</a:t>
            </a:r>
            <a:r>
              <a:rPr lang="en-US" baseline="30000" dirty="0"/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680469-3EC4-FDDA-B8B6-476F1471520D}"/>
              </a:ext>
            </a:extLst>
          </p:cNvPr>
          <p:cNvSpPr/>
          <p:nvPr/>
        </p:nvSpPr>
        <p:spPr>
          <a:xfrm>
            <a:off x="2098732" y="3382020"/>
            <a:ext cx="90299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Bystanders were present in more than half of opioid overdose deaths</a:t>
            </a:r>
            <a:r>
              <a:rPr lang="en-US" baseline="30000" dirty="0"/>
              <a:t>3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With the right tools, bystanders can act to prevent overdose deaths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Naloxone may not only save your patient’s life, but their friends or community members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097FF3-EE90-A426-24F1-E889EFD49432}"/>
              </a:ext>
            </a:extLst>
          </p:cNvPr>
          <p:cNvSpPr/>
          <p:nvPr/>
        </p:nvSpPr>
        <p:spPr>
          <a:xfrm>
            <a:off x="2098732" y="4502442"/>
            <a:ext cx="9029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An endorsed best practice by the American College of Emergency Physicians</a:t>
            </a:r>
            <a:r>
              <a:rPr lang="en-US" baseline="30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46678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91446" y="219605"/>
            <a:ext cx="11015192" cy="12676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i="1" dirty="0">
                <a:latin typeface="+mj-lt"/>
              </a:rPr>
              <a:t>Are ED-based point-of-care naloxone distribution programs feasible?</a:t>
            </a:r>
            <a:endParaRPr lang="en-US" sz="44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9581" y="2124231"/>
            <a:ext cx="103909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GOAL</a:t>
            </a:r>
          </a:p>
        </p:txBody>
      </p:sp>
      <p:sp>
        <p:nvSpPr>
          <p:cNvPr id="7" name="Rectangle 6"/>
          <p:cNvSpPr/>
          <p:nvPr/>
        </p:nvSpPr>
        <p:spPr>
          <a:xfrm>
            <a:off x="191273" y="3663126"/>
            <a:ext cx="1698173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RATIONALE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64532" y="5488690"/>
            <a:ext cx="1698173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LITERATURE</a:t>
            </a:r>
          </a:p>
        </p:txBody>
      </p:sp>
      <p:sp>
        <p:nvSpPr>
          <p:cNvPr id="9" name="Rectangle 8"/>
          <p:cNvSpPr/>
          <p:nvPr/>
        </p:nvSpPr>
        <p:spPr>
          <a:xfrm>
            <a:off x="2156187" y="4958515"/>
            <a:ext cx="95964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1200" baseline="30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1</a:t>
            </a:r>
            <a:r>
              <a:rPr lang="en-US" sz="12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Gunn AH</a:t>
            </a:r>
            <a:r>
              <a:rPr lang="en-US" sz="12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, </a:t>
            </a:r>
            <a:r>
              <a:rPr lang="en-US" sz="1200" b="0" i="1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et al</a:t>
            </a:r>
            <a:r>
              <a:rPr lang="en-US" sz="12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. The Emergency Department as an Opportunity for Naloxone Distribution. </a:t>
            </a:r>
            <a:r>
              <a:rPr lang="en-US" sz="1200" b="0" i="1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Western Journal of Emergency Medicine</a:t>
            </a:r>
            <a:r>
              <a:rPr lang="en-US" sz="12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, 2018; 19(6):1036-1042.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ea typeface="Arial"/>
                <a:cs typeface="Arial"/>
                <a:sym typeface="Arial"/>
              </a:rPr>
              <a:t>doi</a:t>
            </a:r>
            <a:r>
              <a:rPr lang="en-US" sz="12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: 10.5811/westjem.2018.8.38829.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1200" baseline="30000" dirty="0">
                <a:solidFill>
                  <a:srgbClr val="000000"/>
                </a:solidFill>
                <a:cs typeface="Arial"/>
                <a:sym typeface="Arial"/>
              </a:rPr>
              <a:t>2</a:t>
            </a:r>
            <a:r>
              <a:rPr lang="en-US" sz="1200" dirty="0">
                <a:solidFill>
                  <a:srgbClr val="000000"/>
                </a:solidFill>
                <a:cs typeface="Arial"/>
                <a:sym typeface="Arial"/>
              </a:rPr>
              <a:t>Samuels EA, </a:t>
            </a:r>
            <a:r>
              <a:rPr lang="en-US" sz="1200" i="1" dirty="0">
                <a:solidFill>
                  <a:srgbClr val="000000"/>
                </a:solidFill>
                <a:cs typeface="Arial"/>
                <a:sym typeface="Arial"/>
              </a:rPr>
              <a:t>et al</a:t>
            </a:r>
            <a:r>
              <a:rPr lang="en-US" sz="1200" dirty="0">
                <a:solidFill>
                  <a:srgbClr val="000000"/>
                </a:solidFill>
                <a:cs typeface="Arial"/>
                <a:sym typeface="Arial"/>
              </a:rPr>
              <a:t>. Adoption and Utilization of an Emergency Department Naloxone Distribution and Peer Recovery Coach Consultation Program. </a:t>
            </a:r>
            <a:r>
              <a:rPr lang="en-US" sz="1200" i="1" dirty="0">
                <a:solidFill>
                  <a:srgbClr val="000000"/>
                </a:solidFill>
                <a:cs typeface="Arial"/>
                <a:sym typeface="Arial"/>
              </a:rPr>
              <a:t>Academic Emergency Medicine</a:t>
            </a:r>
            <a:r>
              <a:rPr lang="en-US" sz="1200" dirty="0">
                <a:solidFill>
                  <a:srgbClr val="000000"/>
                </a:solidFill>
                <a:cs typeface="Arial"/>
                <a:sym typeface="Arial"/>
              </a:rPr>
              <a:t>, 2019; </a:t>
            </a:r>
            <a:r>
              <a:rPr lang="pt-BR" sz="1200" dirty="0">
                <a:solidFill>
                  <a:srgbClr val="000000"/>
                </a:solidFill>
                <a:cs typeface="Arial"/>
                <a:sym typeface="Arial"/>
              </a:rPr>
              <a:t>26(2):160-173. doi: 10.1111/acem.13545.</a:t>
            </a:r>
            <a:endParaRPr lang="en-US" sz="1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1200" b="0" i="0" u="none" strike="noStrike" cap="none" baseline="30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3</a:t>
            </a:r>
            <a:r>
              <a:rPr lang="en-US" sz="12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Eswaran V, </a:t>
            </a:r>
            <a:r>
              <a:rPr lang="en-US" sz="1200" b="0" i="1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et al</a:t>
            </a:r>
            <a:r>
              <a:rPr lang="en-US" sz="12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. Take-Home Naloxone Program Implementation: Lessons Learned from Seven Chicago-Area Hospitals. </a:t>
            </a:r>
            <a:r>
              <a:rPr lang="en-US" sz="1200" b="0" i="1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Annals of Emergency Medicine</a:t>
            </a:r>
            <a:r>
              <a:rPr lang="en-US" sz="12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, 2020;</a:t>
            </a:r>
            <a:r>
              <a:rPr lang="fr-FR" sz="12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76(3):318-327. </a:t>
            </a:r>
            <a:r>
              <a:rPr lang="fr-FR" sz="1200" b="0" i="0" u="none" strike="noStrike" cap="none" dirty="0" err="1">
                <a:solidFill>
                  <a:srgbClr val="000000"/>
                </a:solidFill>
                <a:ea typeface="Arial"/>
                <a:cs typeface="Arial"/>
                <a:sym typeface="Arial"/>
              </a:rPr>
              <a:t>doi</a:t>
            </a:r>
            <a:r>
              <a:rPr lang="fr-FR" sz="1200" b="0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: 10.1016/j.annemergmed.2020.02.013.</a:t>
            </a:r>
          </a:p>
          <a:p>
            <a:pPr>
              <a:buClr>
                <a:srgbClr val="000000"/>
              </a:buClr>
              <a:buSzPts val="800"/>
            </a:pPr>
            <a:r>
              <a:rPr lang="en-US" sz="1200" baseline="30000" dirty="0"/>
              <a:t>4</a:t>
            </a:r>
            <a:r>
              <a:rPr lang="en-US" sz="1200" dirty="0"/>
              <a:t>Dora-Laskey A, </a:t>
            </a:r>
            <a:r>
              <a:rPr lang="en-US" sz="1200" i="1" dirty="0"/>
              <a:t>et al</a:t>
            </a:r>
            <a:r>
              <a:rPr lang="en-US" sz="1200" dirty="0"/>
              <a:t>. Piloting a statewide emergency department take-home naloxone program: improving the quality of care for patients at risk of opioid overdose. </a:t>
            </a:r>
            <a:r>
              <a:rPr lang="en-US" sz="1200" i="1" dirty="0"/>
              <a:t>Academic Emergency Medicine</a:t>
            </a:r>
            <a:r>
              <a:rPr lang="en-US" sz="1200" dirty="0"/>
              <a:t>. 2021:</a:t>
            </a:r>
            <a:r>
              <a:rPr lang="pt-BR" sz="1200" b="0" i="0" dirty="0">
                <a:effectLst/>
              </a:rPr>
              <a:t>29(4):442-455. doi: 10.1111/acem.14435.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56187" y="2031899"/>
            <a:ext cx="91391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212121"/>
                </a:solidFill>
                <a:latin typeface="BlinkMacSystemFont"/>
              </a:rPr>
              <a:t>To standardize ED practices to consistently offer naloxone at the point-of-care for all patients at risk of future opioid overdose</a:t>
            </a:r>
          </a:p>
        </p:txBody>
      </p:sp>
      <p:sp>
        <p:nvSpPr>
          <p:cNvPr id="5" name="Rectangle 4"/>
          <p:cNvSpPr/>
          <p:nvPr/>
        </p:nvSpPr>
        <p:spPr>
          <a:xfrm>
            <a:off x="2156187" y="3582833"/>
            <a:ext cx="896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b="0" dirty="0">
                <a:solidFill>
                  <a:srgbClr val="212121"/>
                </a:solidFill>
                <a:effectLst/>
                <a:latin typeface="BlinkMacSystemFont"/>
              </a:rPr>
              <a:t>Many EDs in a variety of settings, environments, and resources in Michigan and across the US have successfully implemented naloxone distribution programs</a:t>
            </a:r>
            <a:r>
              <a:rPr lang="en-US" b="0" baseline="30000" dirty="0">
                <a:solidFill>
                  <a:srgbClr val="212121"/>
                </a:solidFill>
                <a:effectLst/>
                <a:latin typeface="BlinkMacSystemFont"/>
              </a:rPr>
              <a:t>1,2,3,4</a:t>
            </a:r>
          </a:p>
        </p:txBody>
      </p:sp>
    </p:spTree>
    <p:extLst>
      <p:ext uri="{BB962C8B-B14F-4D97-AF65-F5344CB8AC3E}">
        <p14:creationId xmlns:p14="http://schemas.microsoft.com/office/powerpoint/2010/main" val="644402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91446" y="219605"/>
            <a:ext cx="11346058" cy="644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i="1" dirty="0">
                <a:latin typeface="+mj-lt"/>
              </a:rPr>
              <a:t>Who in the ED should get naloxone for discharge</a:t>
            </a:r>
            <a:r>
              <a:rPr lang="en-US" sz="4400" dirty="0">
                <a:latin typeface="+mj-lt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815853" y="976236"/>
            <a:ext cx="103909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GOAL</a:t>
            </a:r>
          </a:p>
        </p:txBody>
      </p:sp>
      <p:sp>
        <p:nvSpPr>
          <p:cNvPr id="7" name="Rectangle 6"/>
          <p:cNvSpPr/>
          <p:nvPr/>
        </p:nvSpPr>
        <p:spPr>
          <a:xfrm>
            <a:off x="159040" y="3318732"/>
            <a:ext cx="1695905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DEFINITION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56772" y="6169056"/>
            <a:ext cx="1698173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LITERATURE</a:t>
            </a:r>
          </a:p>
        </p:txBody>
      </p:sp>
      <p:sp>
        <p:nvSpPr>
          <p:cNvPr id="9" name="Rectangle 8"/>
          <p:cNvSpPr/>
          <p:nvPr/>
        </p:nvSpPr>
        <p:spPr>
          <a:xfrm>
            <a:off x="2098732" y="6190572"/>
            <a:ext cx="9596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/>
              <a:t>CDC, </a:t>
            </a:r>
            <a:r>
              <a:rPr lang="en-US" sz="1200" i="1" dirty="0"/>
              <a:t>Fact Sheet: Emergency Department, When to Offer Naloxone to Patients in the Emergency Department</a:t>
            </a:r>
            <a:r>
              <a:rPr lang="en-US" sz="1200" dirty="0"/>
              <a:t>. Accessed June 2023. </a:t>
            </a:r>
            <a:r>
              <a:rPr lang="en-US" sz="1200" dirty="0">
                <a:hlinkClick r:id="rId2"/>
              </a:rPr>
              <a:t>https://www.cdc.gov/opioids/naloxone/</a:t>
            </a:r>
            <a:r>
              <a:rPr lang="en-US" sz="1200" dirty="0"/>
              <a:t> 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98732" y="1011723"/>
            <a:ext cx="9906802" cy="402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Describe the population at risk of harm from future overdose who could benefit from having naloxone</a:t>
            </a:r>
          </a:p>
        </p:txBody>
      </p:sp>
      <p:sp>
        <p:nvSpPr>
          <p:cNvPr id="5" name="Rectangle 4"/>
          <p:cNvSpPr/>
          <p:nvPr/>
        </p:nvSpPr>
        <p:spPr>
          <a:xfrm>
            <a:off x="2098731" y="1604331"/>
            <a:ext cx="998392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Always offer these patients take-home naloxone during their ED visit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Opioid overdose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Receiving or seeking treatment for opioid use disorder (OUD)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Opioid withdrawal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700" i="1" dirty="0"/>
          </a:p>
          <a:p>
            <a:r>
              <a:rPr lang="en-US" u="sng" dirty="0"/>
              <a:t>Strongly consider offering these patients take-home naloxone during their ED visit</a:t>
            </a:r>
            <a:r>
              <a:rPr lang="en-US" i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Recent loss of opioid tolerance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Including recent release from incarceration or other controlled setting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History of prior overdose, opioid use, or OUD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Use of illegal drugs that could contain illicit synthetic opioid like fentanyl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New or chronic prescription for opioids ​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Especially if taking higher dosages of opioids (≥50 morphine milligram equivalents (MME)/day) 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Prescription for benzodiazepine AND opioid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Any of the below in combination with any of the above:​​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History of mental health disorder, suicide risk ​​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History of non-opioid substance use disorder (SUD) including alcohol, legal or illegal drug 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History of conditions such as chronic obstructive pulmonary disease (COPD) or obstructive sleep apnea, or reduced kidney or liver function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Age 65+ years​​ 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7922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447" y="169917"/>
            <a:ext cx="11209106" cy="1325563"/>
          </a:xfrm>
        </p:spPr>
        <p:txBody>
          <a:bodyPr>
            <a:normAutofit/>
          </a:bodyPr>
          <a:lstStyle/>
          <a:p>
            <a:r>
              <a:rPr lang="en-US" i="1" dirty="0"/>
              <a:t>Why to avoid stigma for opioid harm reduction in the 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989" y="1577743"/>
            <a:ext cx="10515600" cy="112396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Talk to and educate patients using empathetic, person-first language</a:t>
            </a:r>
          </a:p>
          <a:p>
            <a:pPr lvl="1">
              <a:spcAft>
                <a:spcPts val="600"/>
              </a:spcAft>
            </a:pPr>
            <a:r>
              <a:rPr lang="en-US" i="1" dirty="0"/>
              <a:t>This change shows that a person </a:t>
            </a:r>
            <a:r>
              <a:rPr lang="en-US" i="1" u="sng" dirty="0"/>
              <a:t>has</a:t>
            </a:r>
            <a:r>
              <a:rPr lang="en-US" i="1" dirty="0"/>
              <a:t> a problem, rather than </a:t>
            </a:r>
            <a:r>
              <a:rPr lang="en-US" i="1" u="sng" dirty="0"/>
              <a:t>is</a:t>
            </a:r>
            <a:r>
              <a:rPr lang="en-US" i="1" dirty="0"/>
              <a:t> the problem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2A7C304-7D84-9533-D82A-4DB6AB94E32A}"/>
              </a:ext>
            </a:extLst>
          </p:cNvPr>
          <p:cNvSpPr txBox="1">
            <a:spLocks/>
          </p:cNvSpPr>
          <p:nvPr/>
        </p:nvSpPr>
        <p:spPr>
          <a:xfrm>
            <a:off x="0" y="2793850"/>
            <a:ext cx="4368035" cy="3219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600"/>
              </a:spcAft>
            </a:pPr>
            <a:r>
              <a:rPr lang="en-US" sz="2000" i="1" dirty="0"/>
              <a:t>“I care about your safety”</a:t>
            </a:r>
          </a:p>
          <a:p>
            <a:pPr lvl="1">
              <a:spcAft>
                <a:spcPts val="600"/>
              </a:spcAft>
            </a:pPr>
            <a:r>
              <a:rPr lang="en-US" sz="2000" i="1" dirty="0"/>
              <a:t>“Naloxone saves lives”</a:t>
            </a:r>
          </a:p>
          <a:p>
            <a:pPr lvl="1">
              <a:spcAft>
                <a:spcPts val="600"/>
              </a:spcAft>
            </a:pPr>
            <a:r>
              <a:rPr lang="en-US" sz="2000" i="1" dirty="0"/>
              <a:t>“What’s your plan when you leave here?”</a:t>
            </a:r>
          </a:p>
          <a:p>
            <a:pPr lvl="1">
              <a:spcAft>
                <a:spcPts val="600"/>
              </a:spcAft>
            </a:pPr>
            <a:r>
              <a:rPr lang="en-US" sz="2000" i="1" dirty="0">
                <a:solidFill>
                  <a:srgbClr val="212121"/>
                </a:solidFill>
                <a:latin typeface="BlinkMacSystemFont"/>
              </a:rPr>
              <a:t>“Naloxone is a lifesaver, like having a fire extinguisher”</a:t>
            </a:r>
          </a:p>
          <a:p>
            <a:pPr lvl="1">
              <a:spcAft>
                <a:spcPts val="600"/>
              </a:spcAft>
            </a:pPr>
            <a:r>
              <a:rPr lang="en-US" sz="2000" i="1" dirty="0"/>
              <a:t>“Share with your family and friends where you keep naloxone and how to administer it”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2B1CFA0A-5999-17A3-2E09-08A44DE1B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495940"/>
              </p:ext>
            </p:extLst>
          </p:nvPr>
        </p:nvGraphicFramePr>
        <p:xfrm>
          <a:off x="4368035" y="2640961"/>
          <a:ext cx="7332518" cy="339662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66259">
                  <a:extLst>
                    <a:ext uri="{9D8B030D-6E8A-4147-A177-3AD203B41FA5}">
                      <a16:colId xmlns:a16="http://schemas.microsoft.com/office/drawing/2014/main" val="167559724"/>
                    </a:ext>
                  </a:extLst>
                </a:gridCol>
                <a:gridCol w="3666259">
                  <a:extLst>
                    <a:ext uri="{9D8B030D-6E8A-4147-A177-3AD203B41FA5}">
                      <a16:colId xmlns:a16="http://schemas.microsoft.com/office/drawing/2014/main" val="494365429"/>
                    </a:ext>
                  </a:extLst>
                </a:gridCol>
              </a:tblGrid>
              <a:tr h="34751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DON’Ts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721852"/>
                  </a:ext>
                </a:extLst>
              </a:tr>
              <a:tr h="801961">
                <a:tc>
                  <a:txBody>
                    <a:bodyPr/>
                    <a:lstStyle/>
                    <a:p>
                      <a:r>
                        <a:rPr lang="en-US" sz="1800" dirty="0"/>
                        <a:t>Opioid use disorder, substance use disorder, addiction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Substance abuse, drug habit, addictive disorder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2728215"/>
                  </a:ext>
                </a:extLst>
              </a:tr>
              <a:tr h="653627">
                <a:tc>
                  <a:txBody>
                    <a:bodyPr/>
                    <a:lstStyle/>
                    <a:p>
                      <a:r>
                        <a:rPr lang="en-US" sz="1800" dirty="0"/>
                        <a:t>Person who uses drugs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Addict, junkie, drug abuser, druggie, alcoholic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9173866"/>
                  </a:ext>
                </a:extLst>
              </a:tr>
              <a:tr h="454693">
                <a:tc>
                  <a:txBody>
                    <a:bodyPr/>
                    <a:lstStyle/>
                    <a:p>
                      <a:r>
                        <a:rPr lang="en-US" sz="1800" dirty="0"/>
                        <a:t>Person in recovery, in remission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Clean, staying clean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8812661"/>
                  </a:ext>
                </a:extLst>
              </a:tr>
              <a:tr h="622946">
                <a:tc>
                  <a:txBody>
                    <a:bodyPr/>
                    <a:lstStyle/>
                    <a:p>
                      <a:r>
                        <a:rPr lang="en-US" sz="1800" dirty="0"/>
                        <a:t>Positive drug test, testing negative for drug use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Dirty drug test, clean drug screen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7475533"/>
                  </a:ext>
                </a:extLst>
              </a:tr>
              <a:tr h="450025">
                <a:tc>
                  <a:txBody>
                    <a:bodyPr/>
                    <a:lstStyle/>
                    <a:p>
                      <a:r>
                        <a:rPr lang="en-US" sz="1800" dirty="0"/>
                        <a:t>Medications for opioid use disorder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Medication-assisted treatment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938729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98C89102-FF5B-CDE9-BAF5-8F9A446A02F8}"/>
              </a:ext>
            </a:extLst>
          </p:cNvPr>
          <p:cNvSpPr/>
          <p:nvPr/>
        </p:nvSpPr>
        <p:spPr>
          <a:xfrm>
            <a:off x="726989" y="6233174"/>
            <a:ext cx="10604990" cy="520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/>
              <a:t>National Institute on Drug Abuse, </a:t>
            </a:r>
            <a:r>
              <a:rPr lang="en-US" sz="1200" i="1" dirty="0"/>
              <a:t>Words Matter: Terms to Use and Avoid When Talking About Addiction. </a:t>
            </a:r>
            <a:r>
              <a:rPr lang="en-US" sz="1200" dirty="0"/>
              <a:t>Accessed June 2023: </a:t>
            </a:r>
            <a:r>
              <a:rPr lang="en-US" sz="1200" dirty="0">
                <a:hlinkClick r:id="rId2"/>
              </a:rPr>
              <a:t>https://nida.nih.gov/research-topics/addiction-science/words-matter-preferred-language-talking-about-addiction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074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2614</TotalTime>
  <Words>2088</Words>
  <Application>Microsoft Office PowerPoint</Application>
  <PresentationFormat>Widescreen</PresentationFormat>
  <Paragraphs>119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BlinkMacSystemFont</vt:lpstr>
      <vt:lpstr>Calibri</vt:lpstr>
      <vt:lpstr>Calibri Light</vt:lpstr>
      <vt:lpstr>Courier New</vt:lpstr>
      <vt:lpstr>Office Theme</vt:lpstr>
      <vt:lpstr>MEDIC-Endorsed Guidelines for Distribution of Naloxone to Patients at Risk of Overdose</vt:lpstr>
      <vt:lpstr>What is MEDIC?</vt:lpstr>
      <vt:lpstr>Why quality improvement for the ED care of patients with opioid use disorder?</vt:lpstr>
      <vt:lpstr>What is the impact of the opioid epidemic on the state of Michigan?</vt:lpstr>
      <vt:lpstr>What is harm reduction and why should we implement this approach for opioids in the ED?</vt:lpstr>
      <vt:lpstr>PowerPoint Presentation</vt:lpstr>
      <vt:lpstr>PowerPoint Presentation</vt:lpstr>
      <vt:lpstr>PowerPoint Presentation</vt:lpstr>
      <vt:lpstr>Why to avoid stigma for opioid harm reduction in the ED?</vt:lpstr>
      <vt:lpstr>Key References</vt:lpstr>
    </vt:vector>
  </TitlesOfParts>
  <Company>University of Michigan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Hogikyan, Megan</dc:creator>
  <cp:lastModifiedBy>Hogikyan, Megan</cp:lastModifiedBy>
  <cp:revision>226</cp:revision>
  <dcterms:created xsi:type="dcterms:W3CDTF">2019-04-25T20:00:37Z</dcterms:created>
  <dcterms:modified xsi:type="dcterms:W3CDTF">2023-06-09T14:30:58Z</dcterms:modified>
</cp:coreProperties>
</file>